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6" r:id="rId5"/>
    <p:sldId id="268" r:id="rId6"/>
    <p:sldId id="258" r:id="rId7"/>
    <p:sldId id="265" r:id="rId8"/>
    <p:sldId id="269" r:id="rId9"/>
    <p:sldId id="259" r:id="rId10"/>
    <p:sldId id="267" r:id="rId11"/>
    <p:sldId id="270" r:id="rId12"/>
    <p:sldId id="260" r:id="rId13"/>
    <p:sldId id="261" r:id="rId14"/>
    <p:sldId id="262" r:id="rId15"/>
    <p:sldId id="271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DB35-4FE0-4688-ACDE-B112CBB367ED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EFBB-4209-4556-9A15-8A990E1FF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DB35-4FE0-4688-ACDE-B112CBB367ED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EFBB-4209-4556-9A15-8A990E1FF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DB35-4FE0-4688-ACDE-B112CBB367ED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EFBB-4209-4556-9A15-8A990E1FF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DB35-4FE0-4688-ACDE-B112CBB367ED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EFBB-4209-4556-9A15-8A990E1FF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DB35-4FE0-4688-ACDE-B112CBB367ED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EFBB-4209-4556-9A15-8A990E1FF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DB35-4FE0-4688-ACDE-B112CBB367ED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EFBB-4209-4556-9A15-8A990E1FF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DB35-4FE0-4688-ACDE-B112CBB367ED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EFBB-4209-4556-9A15-8A990E1FF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DB35-4FE0-4688-ACDE-B112CBB367ED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EFBB-4209-4556-9A15-8A990E1FF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DB35-4FE0-4688-ACDE-B112CBB367ED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EFBB-4209-4556-9A15-8A990E1FF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DB35-4FE0-4688-ACDE-B112CBB367ED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EFBB-4209-4556-9A15-8A990E1FF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DB35-4FE0-4688-ACDE-B112CBB367ED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350EEFBB-4209-4556-9A15-8A990E1FF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B66DB35-4FE0-4688-ACDE-B112CBB367ED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50EEFBB-4209-4556-9A15-8A990E1FFF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eggy\Music\iTunes\iTunes%20Music\Compilations\Piano%20Repertoire,%20Level%209\1-12%20Sonata%20in%20G,%20Op.%2079%20-%20I.%20Presto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eggy\Music\Frederick%20Moyer\Frederick%20Moyer,%20Piano\13%20VII.wma" TargetMode="Externa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eggy\Music\iTunes\iTunes%20Music\Compilations\Royal%20Conservatory%20Of%20Music%20Celebration\25%20Starer_%20Crimson.mp3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eggy\Desktop\My%20Documents\My%20Music\New%20Artist%20-%20Track%2001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eggy\Music\iTunes\iTunes%20Music\Compilations\Grade%207%20Piano-%20Baroque\12%20Sonatina%20in%20C%20major%20(first%20moveme.mp3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eggy\Music\iTunes\iTunes%20Music\Compilations\Piano%20Repertoire,%20Level%2010\2-06%20Fantasie-Impromptu,%20Op.%2066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00200"/>
            <a:ext cx="8229600" cy="2167128"/>
          </a:xfrm>
        </p:spPr>
        <p:txBody>
          <a:bodyPr>
            <a:normAutofit/>
          </a:bodyPr>
          <a:lstStyle/>
          <a:p>
            <a:r>
              <a:rPr lang="en-US" sz="8000" dirty="0" smtClean="0"/>
              <a:t>Composers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7086600" cy="1219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Historical Periods of Music and their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562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Peggy Ashland Taylor</a:t>
            </a:r>
            <a:endParaRPr lang="en-US" dirty="0"/>
          </a:p>
        </p:txBody>
      </p:sp>
      <p:pic>
        <p:nvPicPr>
          <p:cNvPr id="8" name="1-12 Sonata in G, Op. 79 - I. Prest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4400" y="6400800"/>
            <a:ext cx="304800" cy="304800"/>
          </a:xfrm>
          <a:prstGeom prst="rect">
            <a:avLst/>
          </a:prstGeom>
        </p:spPr>
      </p:pic>
      <p:pic>
        <p:nvPicPr>
          <p:cNvPr id="2050" name="Picture 2" descr="C:\Users\Peggy\AppData\Local\Microsoft\Windows\Temporary Internet Files\Content.IE5\G7ZRDNFY\MP90043132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048000"/>
            <a:ext cx="4264968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/>
          <a:lstStyle/>
          <a:p>
            <a:r>
              <a:rPr lang="en-US" sz="6000" dirty="0" smtClean="0"/>
              <a:t>Romantic Characteristics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Programmatic Music w/Descriptive Titles</a:t>
            </a:r>
          </a:p>
          <a:p>
            <a:r>
              <a:rPr lang="en-US" sz="4000" dirty="0" smtClean="0"/>
              <a:t>Colorful Harmonies w/Altered, Unusual Chords</a:t>
            </a:r>
          </a:p>
          <a:p>
            <a:r>
              <a:rPr lang="en-US" sz="4000" dirty="0" smtClean="0"/>
              <a:t>More </a:t>
            </a:r>
            <a:r>
              <a:rPr lang="en-US" sz="4000" dirty="0" err="1" smtClean="0"/>
              <a:t>Chromaticism</a:t>
            </a:r>
            <a:endParaRPr lang="en-US" sz="4000" dirty="0" smtClean="0"/>
          </a:p>
          <a:p>
            <a:r>
              <a:rPr lang="en-US" sz="4000" dirty="0" smtClean="0"/>
              <a:t>Lyrical Melodies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Romantic Era Architecture</a:t>
            </a:r>
            <a:endParaRPr lang="en-US" dirty="0"/>
          </a:p>
        </p:txBody>
      </p:sp>
      <p:pic>
        <p:nvPicPr>
          <p:cNvPr id="3" name="Picture 2" descr="RomanticarchWestminsterAbbey6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4364502" cy="2781300"/>
          </a:xfrm>
          <a:prstGeom prst="rect">
            <a:avLst/>
          </a:prstGeom>
        </p:spPr>
      </p:pic>
      <p:pic>
        <p:nvPicPr>
          <p:cNvPr id="4" name="Picture 3" descr="RomanticarchParisOpera_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8100" y="3276600"/>
            <a:ext cx="5295900" cy="3302000"/>
          </a:xfrm>
          <a:prstGeom prst="rect">
            <a:avLst/>
          </a:prstGeom>
        </p:spPr>
      </p:pic>
      <p:pic>
        <p:nvPicPr>
          <p:cNvPr id="5" name="Picture 4" descr="RomanticArchitecture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419600"/>
            <a:ext cx="2355895" cy="1916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Impressionist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Debussy</a:t>
            </a:r>
          </a:p>
          <a:p>
            <a:r>
              <a:rPr lang="en-US" sz="4400" dirty="0" smtClean="0"/>
              <a:t>Ravel</a:t>
            </a:r>
          </a:p>
          <a:p>
            <a:r>
              <a:rPr lang="en-US" sz="4400" dirty="0" err="1" smtClean="0"/>
              <a:t>Griffes</a:t>
            </a:r>
            <a:endParaRPr lang="en-US" sz="4400" dirty="0" smtClean="0"/>
          </a:p>
          <a:p>
            <a:endParaRPr lang="en-US" sz="4400" dirty="0" smtClean="0"/>
          </a:p>
          <a:p>
            <a:endParaRPr lang="en-US" sz="4400" dirty="0"/>
          </a:p>
        </p:txBody>
      </p:sp>
      <p:pic>
        <p:nvPicPr>
          <p:cNvPr id="14" name="13 VII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6248400"/>
            <a:ext cx="304800" cy="304800"/>
          </a:xfrm>
          <a:prstGeom prst="rect">
            <a:avLst/>
          </a:prstGeom>
        </p:spPr>
      </p:pic>
      <p:pic>
        <p:nvPicPr>
          <p:cNvPr id="6" name="Picture 5" descr="renoir-le-moulin-de-la-galet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2433320"/>
            <a:ext cx="5429250" cy="4005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16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990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20</a:t>
            </a:r>
            <a:r>
              <a:rPr lang="en-US" sz="5400" baseline="30000" dirty="0" smtClean="0"/>
              <a:t>th</a:t>
            </a:r>
            <a:r>
              <a:rPr lang="en-US" sz="5400" dirty="0" smtClean="0"/>
              <a:t> &amp; 21</a:t>
            </a:r>
            <a:r>
              <a:rPr lang="en-US" sz="5400" baseline="30000" dirty="0" smtClean="0"/>
              <a:t>st</a:t>
            </a:r>
            <a:r>
              <a:rPr lang="en-US" sz="5400" dirty="0" smtClean="0"/>
              <a:t> Century Composers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5334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Bartok</a:t>
            </a:r>
          </a:p>
          <a:p>
            <a:r>
              <a:rPr lang="en-US" sz="3200" dirty="0" err="1" smtClean="0"/>
              <a:t>Kabalevsky</a:t>
            </a:r>
            <a:endParaRPr lang="en-US" sz="3200" dirty="0" smtClean="0"/>
          </a:p>
          <a:p>
            <a:r>
              <a:rPr lang="en-US" sz="3200" dirty="0" smtClean="0"/>
              <a:t>Prokofiev</a:t>
            </a:r>
          </a:p>
          <a:p>
            <a:r>
              <a:rPr lang="en-US" sz="3200" dirty="0" err="1" smtClean="0"/>
              <a:t>Shostakovitch</a:t>
            </a:r>
            <a:endParaRPr lang="en-US" sz="3200" dirty="0" smtClean="0"/>
          </a:p>
          <a:p>
            <a:r>
              <a:rPr lang="en-US" sz="3200" dirty="0" err="1" smtClean="0"/>
              <a:t>Dello</a:t>
            </a:r>
            <a:r>
              <a:rPr lang="en-US" sz="3200" dirty="0" smtClean="0"/>
              <a:t> </a:t>
            </a:r>
            <a:r>
              <a:rPr lang="en-US" sz="3200" dirty="0" err="1" smtClean="0"/>
              <a:t>Joio</a:t>
            </a:r>
            <a:endParaRPr lang="en-US" sz="3200" dirty="0" smtClean="0"/>
          </a:p>
          <a:p>
            <a:r>
              <a:rPr lang="en-US" sz="3200" dirty="0" smtClean="0"/>
              <a:t>Copland</a:t>
            </a:r>
          </a:p>
          <a:p>
            <a:r>
              <a:rPr lang="en-US" sz="3200" dirty="0" smtClean="0"/>
              <a:t>Britten</a:t>
            </a:r>
          </a:p>
          <a:p>
            <a:r>
              <a:rPr lang="en-US" sz="3200" dirty="0" smtClean="0"/>
              <a:t>Poulenc</a:t>
            </a:r>
          </a:p>
          <a:p>
            <a:r>
              <a:rPr lang="en-US" sz="3200" dirty="0" err="1" smtClean="0"/>
              <a:t>Musczynski</a:t>
            </a:r>
            <a:endParaRPr lang="en-US" sz="3200" dirty="0" smtClean="0"/>
          </a:p>
          <a:p>
            <a:endParaRPr lang="en-US" sz="3200" dirty="0"/>
          </a:p>
        </p:txBody>
      </p:sp>
      <p:pic>
        <p:nvPicPr>
          <p:cNvPr id="5123" name="Picture 3" descr="C:\Users\Peggy\AppData\Local\Microsoft\Windows\Temporary Internet Files\Content.IE5\VCDE5Y1O\MCj008251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200400"/>
            <a:ext cx="4953000" cy="3254654"/>
          </a:xfrm>
          <a:prstGeom prst="rect">
            <a:avLst/>
          </a:prstGeom>
          <a:noFill/>
        </p:spPr>
      </p:pic>
      <p:pic>
        <p:nvPicPr>
          <p:cNvPr id="11" name="25 Starer_ Crims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482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20</a:t>
            </a:r>
            <a:r>
              <a:rPr lang="en-US" sz="5400" baseline="30000" dirty="0" smtClean="0"/>
              <a:t>th</a:t>
            </a:r>
            <a:r>
              <a:rPr lang="en-US" sz="5400" dirty="0" smtClean="0"/>
              <a:t> &amp; 21</a:t>
            </a:r>
            <a:r>
              <a:rPr lang="en-US" sz="5400" baseline="30000" dirty="0" smtClean="0"/>
              <a:t>st</a:t>
            </a:r>
            <a:r>
              <a:rPr lang="en-US" sz="5400" dirty="0" smtClean="0"/>
              <a:t> C. Characteristics        </a:t>
            </a:r>
            <a:endParaRPr lang="en-US" sz="5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Atonality, Bitonality, Polytonality</a:t>
            </a:r>
          </a:p>
          <a:p>
            <a:r>
              <a:rPr lang="en-US" sz="4400" dirty="0" smtClean="0"/>
              <a:t>Irregular and Changing Time Signatures </a:t>
            </a:r>
          </a:p>
          <a:p>
            <a:r>
              <a:rPr lang="en-US" sz="4400" dirty="0" smtClean="0"/>
              <a:t>Polyphonic Texture again (some)</a:t>
            </a:r>
          </a:p>
          <a:p>
            <a:r>
              <a:rPr lang="en-US" sz="4400" dirty="0" smtClean="0"/>
              <a:t>Sonata and Suite Forms again</a:t>
            </a:r>
          </a:p>
          <a:p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-21</a:t>
            </a:r>
            <a:r>
              <a:rPr lang="en-US" baseline="30000" dirty="0" smtClean="0"/>
              <a:t>st</a:t>
            </a:r>
            <a:r>
              <a:rPr lang="en-US" dirty="0" smtClean="0"/>
              <a:t> Century Architecture</a:t>
            </a:r>
            <a:endParaRPr lang="en-US" dirty="0"/>
          </a:p>
        </p:txBody>
      </p:sp>
      <p:pic>
        <p:nvPicPr>
          <p:cNvPr id="3" name="Picture 2" descr="20th-century-world-architecture-recoram-full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4778" y="1143000"/>
            <a:ext cx="3998404" cy="2819400"/>
          </a:xfrm>
          <a:prstGeom prst="rect">
            <a:avLst/>
          </a:prstGeom>
        </p:spPr>
      </p:pic>
      <p:pic>
        <p:nvPicPr>
          <p:cNvPr id="7" name="Picture 6" descr="cerritoslibrary (1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752600"/>
            <a:ext cx="4476161" cy="3352800"/>
          </a:xfrm>
          <a:prstGeom prst="rect">
            <a:avLst/>
          </a:prstGeom>
        </p:spPr>
      </p:pic>
      <p:pic>
        <p:nvPicPr>
          <p:cNvPr id="6" name="Picture 5" descr="6_1disneyconcerthall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3657600"/>
            <a:ext cx="4953000" cy="3048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smtClean="0"/>
              <a:t>The End</a:t>
            </a:r>
            <a:endParaRPr lang="en-US" sz="8800" dirty="0"/>
          </a:p>
        </p:txBody>
      </p:sp>
      <p:pic>
        <p:nvPicPr>
          <p:cNvPr id="1026" name="Picture 2" descr="C:\Users\Peggy\AppData\Local\Microsoft\Windows\Temporary Internet Files\Content.IE5\G7ZRDNFY\MP90043132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4737" y="2179638"/>
            <a:ext cx="4054525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533400"/>
            <a:ext cx="883920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Historical Periods of Music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Baroque</a:t>
            </a:r>
          </a:p>
          <a:p>
            <a:r>
              <a:rPr lang="en-US" sz="4400" dirty="0" smtClean="0"/>
              <a:t>Classical</a:t>
            </a:r>
          </a:p>
          <a:p>
            <a:r>
              <a:rPr lang="en-US" sz="4400" dirty="0" smtClean="0"/>
              <a:t>Romantic</a:t>
            </a:r>
          </a:p>
          <a:p>
            <a:r>
              <a:rPr lang="en-US" sz="4400" dirty="0" smtClean="0"/>
              <a:t>Impressionist </a:t>
            </a:r>
          </a:p>
          <a:p>
            <a:r>
              <a:rPr lang="en-US" sz="4400" dirty="0" smtClean="0"/>
              <a:t>20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&amp; 21</a:t>
            </a:r>
            <a:r>
              <a:rPr lang="en-US" sz="4400" baseline="30000" dirty="0" smtClean="0"/>
              <a:t>st</a:t>
            </a:r>
            <a:r>
              <a:rPr lang="en-US" sz="4400" dirty="0" smtClean="0"/>
              <a:t> Centuries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pPr algn="ctr"/>
            <a:r>
              <a:rPr lang="en-US" sz="6000" dirty="0" smtClean="0"/>
              <a:t>Baroque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181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Bach</a:t>
            </a:r>
          </a:p>
          <a:p>
            <a:r>
              <a:rPr lang="en-US" sz="3600" dirty="0" smtClean="0"/>
              <a:t>Scarlatti</a:t>
            </a:r>
          </a:p>
          <a:p>
            <a:r>
              <a:rPr lang="en-US" sz="3600" dirty="0" smtClean="0"/>
              <a:t>Handel</a:t>
            </a:r>
          </a:p>
          <a:p>
            <a:r>
              <a:rPr lang="en-US" sz="3600" dirty="0" smtClean="0"/>
              <a:t>Telemann</a:t>
            </a:r>
          </a:p>
          <a:p>
            <a:r>
              <a:rPr lang="en-US" sz="3600" dirty="0" smtClean="0"/>
              <a:t>Rameau</a:t>
            </a:r>
          </a:p>
          <a:p>
            <a:r>
              <a:rPr lang="en-US" sz="3600" dirty="0" smtClean="0"/>
              <a:t>Frescobaldi</a:t>
            </a:r>
          </a:p>
          <a:p>
            <a:r>
              <a:rPr lang="en-US" sz="3600" dirty="0" smtClean="0"/>
              <a:t>Corelli</a:t>
            </a:r>
          </a:p>
          <a:p>
            <a:r>
              <a:rPr lang="en-US" sz="3600" dirty="0" smtClean="0"/>
              <a:t>Vivaldi</a:t>
            </a:r>
          </a:p>
          <a:p>
            <a:r>
              <a:rPr lang="en-US" sz="3600" dirty="0" smtClean="0"/>
              <a:t>Purcell</a:t>
            </a:r>
          </a:p>
          <a:p>
            <a:endParaRPr lang="en-US" sz="3600" dirty="0"/>
          </a:p>
        </p:txBody>
      </p:sp>
      <p:pic>
        <p:nvPicPr>
          <p:cNvPr id="2051" name="Picture 3" descr="C:\Users\Peggy\AppData\Local\Microsoft\Windows\Temporary Internet Files\Content.IE5\MTOW7TFP\MCj041522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743200"/>
            <a:ext cx="5591269" cy="3606297"/>
          </a:xfrm>
          <a:prstGeom prst="rect">
            <a:avLst/>
          </a:prstGeom>
          <a:noFill/>
        </p:spPr>
      </p:pic>
      <p:pic>
        <p:nvPicPr>
          <p:cNvPr id="6" name="New Artist - Track 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0386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2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6700" dirty="0" smtClean="0"/>
              <a:t>Baroque</a:t>
            </a:r>
            <a:r>
              <a:rPr lang="en-US" dirty="0" smtClean="0"/>
              <a:t> </a:t>
            </a:r>
            <a:r>
              <a:rPr lang="en-US" sz="6600" dirty="0" smtClean="0"/>
              <a:t>Characteristics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001000" cy="469423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Polyphonic </a:t>
            </a:r>
            <a:r>
              <a:rPr lang="en-US" sz="4000" dirty="0" smtClean="0"/>
              <a:t>Texture</a:t>
            </a:r>
          </a:p>
          <a:p>
            <a:r>
              <a:rPr lang="en-US" sz="4000" dirty="0" smtClean="0"/>
              <a:t>Use of Ornamentation</a:t>
            </a:r>
          </a:p>
          <a:p>
            <a:r>
              <a:rPr lang="en-US" sz="4000" dirty="0" smtClean="0"/>
              <a:t>Dance </a:t>
            </a:r>
            <a:r>
              <a:rPr lang="en-US" sz="4000" dirty="0" smtClean="0"/>
              <a:t>Suites</a:t>
            </a:r>
          </a:p>
          <a:p>
            <a:r>
              <a:rPr lang="en-US" sz="4000" dirty="0" smtClean="0"/>
              <a:t>Limited Use of Dynamic Markings</a:t>
            </a:r>
          </a:p>
          <a:p>
            <a:r>
              <a:rPr lang="en-US" sz="4000" dirty="0" smtClean="0"/>
              <a:t>Terraced Dynamics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oque-sty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143000"/>
            <a:ext cx="2624328" cy="3200400"/>
          </a:xfrm>
          <a:prstGeom prst="rect">
            <a:avLst/>
          </a:prstGeom>
        </p:spPr>
      </p:pic>
      <p:pic>
        <p:nvPicPr>
          <p:cNvPr id="5" name="Picture 4" descr="0ed8114aaf6912e088dab7338b8c700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828800"/>
            <a:ext cx="3578087" cy="48768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Baroque Architecture</a:t>
            </a:r>
            <a:endParaRPr lang="en-US" dirty="0"/>
          </a:p>
        </p:txBody>
      </p:sp>
      <p:pic>
        <p:nvPicPr>
          <p:cNvPr id="7" name="Picture 6" descr="style-interior-design-architecture-baroque-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228600"/>
            <a:ext cx="2286000" cy="3048000"/>
          </a:xfrm>
          <a:prstGeom prst="rect">
            <a:avLst/>
          </a:prstGeom>
        </p:spPr>
      </p:pic>
      <p:pic>
        <p:nvPicPr>
          <p:cNvPr id="8" name="Picture 7" descr="Germany-Bavaria-Interior-Rococo-Wi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3886200"/>
            <a:ext cx="3573780" cy="2842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463322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Classical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64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Mozart</a:t>
            </a:r>
          </a:p>
          <a:p>
            <a:r>
              <a:rPr lang="en-US" sz="3600" dirty="0" smtClean="0"/>
              <a:t>Haydn</a:t>
            </a:r>
          </a:p>
          <a:p>
            <a:r>
              <a:rPr lang="en-US" sz="3600" dirty="0" smtClean="0"/>
              <a:t>Beethoven</a:t>
            </a:r>
          </a:p>
          <a:p>
            <a:r>
              <a:rPr lang="en-US" sz="3600" dirty="0" err="1" smtClean="0"/>
              <a:t>Clementi</a:t>
            </a:r>
            <a:endParaRPr lang="en-US" sz="3600" dirty="0" smtClean="0"/>
          </a:p>
          <a:p>
            <a:r>
              <a:rPr lang="en-US" sz="3600" dirty="0" err="1" smtClean="0"/>
              <a:t>Kuhlau</a:t>
            </a:r>
            <a:endParaRPr lang="en-US" sz="3600" dirty="0" smtClean="0"/>
          </a:p>
          <a:p>
            <a:r>
              <a:rPr lang="en-US" sz="4000" dirty="0" err="1" smtClean="0"/>
              <a:t>Diabelli</a:t>
            </a:r>
            <a:endParaRPr lang="en-US" sz="3600" dirty="0" smtClean="0"/>
          </a:p>
          <a:p>
            <a:r>
              <a:rPr lang="en-US" sz="3600" dirty="0" smtClean="0"/>
              <a:t>Czerny</a:t>
            </a:r>
            <a:endParaRPr lang="en-US" sz="3600" dirty="0"/>
          </a:p>
        </p:txBody>
      </p:sp>
      <p:pic>
        <p:nvPicPr>
          <p:cNvPr id="3075" name="Picture 3" descr="C:\Users\Peggy\AppData\Local\Microsoft\Windows\Temporary Internet Files\Content.IE5\IRKAB3Z6\MCj041523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684274"/>
            <a:ext cx="5513560" cy="3974177"/>
          </a:xfrm>
          <a:prstGeom prst="rect">
            <a:avLst/>
          </a:prstGeom>
          <a:noFill/>
        </p:spPr>
      </p:pic>
      <p:pic>
        <p:nvPicPr>
          <p:cNvPr id="11" name="12 Sonatina in C major (first move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303889" y="6202362"/>
            <a:ext cx="344311" cy="344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37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/>
          <a:lstStyle/>
          <a:p>
            <a:r>
              <a:rPr lang="en-US" dirty="0" smtClean="0"/>
              <a:t>Classical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Homophonic texture </a:t>
            </a:r>
          </a:p>
          <a:p>
            <a:r>
              <a:rPr lang="en-US" sz="4000" dirty="0" smtClean="0"/>
              <a:t>Cadence points obvious</a:t>
            </a:r>
          </a:p>
          <a:p>
            <a:r>
              <a:rPr lang="en-US" sz="4000" dirty="0" smtClean="0"/>
              <a:t>Sonata/</a:t>
            </a:r>
            <a:r>
              <a:rPr lang="en-US" sz="4000" dirty="0" err="1" smtClean="0"/>
              <a:t>Sonatina</a:t>
            </a:r>
            <a:r>
              <a:rPr lang="en-US" sz="4000" dirty="0" smtClean="0"/>
              <a:t> Form Developed</a:t>
            </a:r>
          </a:p>
          <a:p>
            <a:r>
              <a:rPr lang="en-US" sz="4000" dirty="0" err="1" smtClean="0"/>
              <a:t>Alberti</a:t>
            </a:r>
            <a:r>
              <a:rPr lang="en-US" sz="4000" dirty="0" smtClean="0"/>
              <a:t> Bass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Classical Architecture</a:t>
            </a:r>
            <a:endParaRPr lang="en-US" dirty="0"/>
          </a:p>
        </p:txBody>
      </p:sp>
      <p:pic>
        <p:nvPicPr>
          <p:cNvPr id="5" name="Picture 4" descr="Classicalarchite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7848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Romantic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Chopin</a:t>
            </a:r>
          </a:p>
          <a:p>
            <a:r>
              <a:rPr lang="en-US" dirty="0" smtClean="0"/>
              <a:t>Schumann</a:t>
            </a:r>
          </a:p>
          <a:p>
            <a:r>
              <a:rPr lang="en-US" dirty="0" smtClean="0"/>
              <a:t>Schubert</a:t>
            </a:r>
          </a:p>
          <a:p>
            <a:r>
              <a:rPr lang="en-US" dirty="0" smtClean="0"/>
              <a:t>Brahms</a:t>
            </a:r>
          </a:p>
          <a:p>
            <a:r>
              <a:rPr lang="en-US" dirty="0" smtClean="0"/>
              <a:t>Grieg</a:t>
            </a:r>
          </a:p>
          <a:p>
            <a:r>
              <a:rPr lang="en-US" dirty="0" smtClean="0"/>
              <a:t>Tchaikovsky</a:t>
            </a:r>
          </a:p>
          <a:p>
            <a:r>
              <a:rPr lang="en-US" dirty="0" smtClean="0"/>
              <a:t>Liszt</a:t>
            </a:r>
          </a:p>
          <a:p>
            <a:r>
              <a:rPr lang="en-US" dirty="0" err="1" smtClean="0"/>
              <a:t>Burgmuller</a:t>
            </a:r>
            <a:endParaRPr lang="en-US" dirty="0"/>
          </a:p>
        </p:txBody>
      </p:sp>
      <p:pic>
        <p:nvPicPr>
          <p:cNvPr id="4103" name="Picture 7" descr="C:\Users\Peggy\AppData\Local\Microsoft\Windows\Temporary Internet Files\Content.IE5\MTOW7TFP\MCj028052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853829"/>
            <a:ext cx="4650463" cy="3650331"/>
          </a:xfrm>
          <a:prstGeom prst="rect">
            <a:avLst/>
          </a:prstGeom>
          <a:noFill/>
        </p:spPr>
      </p:pic>
      <p:pic>
        <p:nvPicPr>
          <p:cNvPr id="7" name="2-06 Fantasie-Impromptu, Op. 6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3434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8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283</TotalTime>
  <Words>152</Words>
  <Application>Microsoft Office PowerPoint</Application>
  <PresentationFormat>On-screen Show (4:3)</PresentationFormat>
  <Paragraphs>76</Paragraphs>
  <Slides>16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Deluxe</vt:lpstr>
      <vt:lpstr>Composers</vt:lpstr>
      <vt:lpstr>Historical Periods of Music</vt:lpstr>
      <vt:lpstr>Baroque</vt:lpstr>
      <vt:lpstr>Baroque Characteristics </vt:lpstr>
      <vt:lpstr>Baroque Architecture</vt:lpstr>
      <vt:lpstr>Classical</vt:lpstr>
      <vt:lpstr>Classical Characteristics</vt:lpstr>
      <vt:lpstr>Classical Architecture</vt:lpstr>
      <vt:lpstr>Romantic</vt:lpstr>
      <vt:lpstr>Romantic Characteristics</vt:lpstr>
      <vt:lpstr>Romantic Era Architecture</vt:lpstr>
      <vt:lpstr>Impressionist </vt:lpstr>
      <vt:lpstr>20th &amp; 21st Century Composers</vt:lpstr>
      <vt:lpstr>20th &amp; 21st C. Characteristics        </vt:lpstr>
      <vt:lpstr>20th-21st Century Architecture</vt:lpstr>
      <vt:lpstr>The End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Composers</dc:title>
  <dc:creator>Peggy</dc:creator>
  <cp:lastModifiedBy>Peggy</cp:lastModifiedBy>
  <cp:revision>31</cp:revision>
  <dcterms:created xsi:type="dcterms:W3CDTF">2008-03-08T08:01:59Z</dcterms:created>
  <dcterms:modified xsi:type="dcterms:W3CDTF">2014-10-01T20:58:05Z</dcterms:modified>
</cp:coreProperties>
</file>